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1" r:id="rId45"/>
    <p:sldId id="299" r:id="rId46"/>
    <p:sldId id="300" r:id="rId47"/>
  </p:sldIdLst>
  <p:sldSz cx="18288000" cy="10287000"/>
  <p:notesSz cx="6858000" cy="9144000"/>
  <p:embeddedFontLst>
    <p:embeddedFont>
      <p:font typeface="Anton" pitchFamily="2" charset="0"/>
      <p:regular r:id="rId49"/>
    </p:embeddedFont>
    <p:embeddedFont>
      <p:font typeface="Be Vietnam Ultra-Bold" panose="020B0604020202020204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IBM Plex Sans" panose="020B0503050203000203" pitchFamily="34" charset="0"/>
      <p:regular r:id="rId55"/>
      <p:bold r:id="rId56"/>
      <p:italic r:id="rId57"/>
      <p:boldItalic r:id="rId58"/>
    </p:embeddedFont>
    <p:embeddedFont>
      <p:font typeface="IBM Plex Sans Bold" panose="020B0803050203000203" charset="0"/>
      <p:regular r:id="rId59"/>
    </p:embeddedFont>
    <p:embeddedFont>
      <p:font typeface="IBM Plex Sans Italics" panose="020B0604020202020204" charset="0"/>
      <p:regular r:id="rId60"/>
    </p:embeddedFont>
    <p:embeddedFont>
      <p:font typeface="Inter Bold" panose="020B0604020202020204" charset="0"/>
      <p:regular r:id="rId61"/>
    </p:embeddedFont>
    <p:embeddedFont>
      <p:font typeface="Poppins Bold" panose="020B0604020202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152" autoAdjust="0"/>
  </p:normalViewPr>
  <p:slideViewPr>
    <p:cSldViewPr>
      <p:cViewPr varScale="1">
        <p:scale>
          <a:sx n="72" d="100"/>
          <a:sy n="72" d="100"/>
        </p:scale>
        <p:origin x="227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Diretivas de Compilação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github.com/gabrielbaltazar/boss-experts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hyperlink" Target="https://github.com/AliDehbansiahkarbon/ChatGPTWizar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github.com/Code4Delphi/Code4D-Wizard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jpe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jpe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30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.png"/><Relationship Id="rId5" Type="http://schemas.openxmlformats.org/officeDocument/2006/relationships/image" Target="../media/image33.jpe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8.png"/><Relationship Id="rId5" Type="http://schemas.openxmlformats.org/officeDocument/2006/relationships/image" Target="../media/image37.jpe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8.png"/><Relationship Id="rId5" Type="http://schemas.openxmlformats.org/officeDocument/2006/relationships/image" Target="../media/image39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8.png"/><Relationship Id="rId5" Type="http://schemas.openxmlformats.org/officeDocument/2006/relationships/image" Target="../media/image41.jpe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8.png"/><Relationship Id="rId5" Type="http://schemas.openxmlformats.org/officeDocument/2006/relationships/image" Target="../media/image43.jpe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8.png"/><Relationship Id="rId5" Type="http://schemas.openxmlformats.org/officeDocument/2006/relationships/image" Target="../media/image45.jpe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47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8.png"/><Relationship Id="rId5" Type="http://schemas.openxmlformats.org/officeDocument/2006/relationships/image" Target="../media/image50.jpe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8.png"/><Relationship Id="rId5" Type="http://schemas.openxmlformats.org/officeDocument/2006/relationships/image" Target="../media/image51.jpe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8.png"/><Relationship Id="rId5" Type="http://schemas.openxmlformats.org/officeDocument/2006/relationships/image" Target="../media/image52.jpe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otmart.com/pt-br/marketplace/produtos/delphi-ota-open-tools-api/U81331747Y" TargetMode="Externa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youtube.com/@Code4Delphi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55.png"/><Relationship Id="rId12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Code4Delphi" TargetMode="External"/><Relationship Id="rId11" Type="http://schemas.openxmlformats.org/officeDocument/2006/relationships/hyperlink" Target="mailto:contato@code4delphi.com.br" TargetMode="External"/><Relationship Id="rId5" Type="http://schemas.openxmlformats.org/officeDocument/2006/relationships/image" Target="../media/image54.png"/><Relationship Id="rId10" Type="http://schemas.openxmlformats.org/officeDocument/2006/relationships/hyperlink" Target="https://www.instagram.com/code4delphi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hyperlink" Target="https://cnpack.org/index.php?lang=e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blog.dummzeuch.de/experimental-gexperts-version/gexperts-1-3-22-experimental-twm-2023-03-25/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github.com/HashLoad/horse-wizard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82769" y="7974923"/>
            <a:ext cx="9119349" cy="1590568"/>
            <a:chOff x="0" y="0"/>
            <a:chExt cx="12159132" cy="2120757"/>
          </a:xfrm>
        </p:grpSpPr>
        <p:sp>
          <p:nvSpPr>
            <p:cNvPr id="4" name="Freeform 4"/>
            <p:cNvSpPr/>
            <p:nvPr/>
          </p:nvSpPr>
          <p:spPr>
            <a:xfrm>
              <a:off x="10038375" y="0"/>
              <a:ext cx="2120757" cy="2120757"/>
            </a:xfrm>
            <a:custGeom>
              <a:avLst/>
              <a:gdLst/>
              <a:ahLst/>
              <a:cxnLst/>
              <a:rect l="l" t="t" r="r" b="b"/>
              <a:pathLst>
                <a:path w="2120757" h="2120757">
                  <a:moveTo>
                    <a:pt x="0" y="0"/>
                  </a:moveTo>
                  <a:lnTo>
                    <a:pt x="2120757" y="0"/>
                  </a:lnTo>
                  <a:lnTo>
                    <a:pt x="2120757" y="2120757"/>
                  </a:lnTo>
                  <a:lnTo>
                    <a:pt x="0" y="2120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572506"/>
              <a:ext cx="9879970" cy="890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01"/>
                </a:lnSpc>
                <a:spcBef>
                  <a:spcPct val="0"/>
                </a:spcBef>
              </a:pPr>
              <a:r>
                <a:rPr lang="en-US" sz="4001">
                  <a:solidFill>
                    <a:srgbClr val="F8F8F8"/>
                  </a:solidFill>
                  <a:latin typeface="IBM Plex Sans Bold"/>
                </a:rPr>
                <a:t>Embarcadero conference 2023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5668" y="1448907"/>
            <a:ext cx="17259300" cy="170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09"/>
              </a:lnSpc>
            </a:pPr>
            <a:r>
              <a:rPr lang="en-US" sz="12533">
                <a:solidFill>
                  <a:srgbClr val="FFFFFF"/>
                </a:solidFill>
                <a:latin typeface="Be Vietnam Ultra-Bold"/>
              </a:rPr>
              <a:t>Code4D-Wizard e OTA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5193" y="4625369"/>
            <a:ext cx="7538109" cy="62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F7505A"/>
                </a:solidFill>
                <a:latin typeface="IBM Plex Sans Bold"/>
              </a:rPr>
              <a:t>{</a:t>
            </a:r>
            <a:r>
              <a:rPr lang="en-US" sz="3601">
                <a:solidFill>
                  <a:srgbClr val="F3BE66"/>
                </a:solidFill>
                <a:latin typeface="IBM Plex Sans Bold"/>
              </a:rPr>
              <a:t>César Cardoso - @Code4Delphi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350" y="5471354"/>
            <a:ext cx="12151620" cy="1996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7"/>
              </a:lnSpc>
            </a:pPr>
            <a:r>
              <a:rPr lang="en-US" sz="7299">
                <a:solidFill>
                  <a:srgbClr val="F8F8F8"/>
                </a:solidFill>
                <a:latin typeface="IBM Plex Sans"/>
              </a:rPr>
              <a:t>Torne a sua IDE Delphi mais completa e produtiva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8046" y="1228046"/>
            <a:ext cx="7146632" cy="8378810"/>
          </a:xfrm>
          <a:custGeom>
            <a:avLst/>
            <a:gdLst/>
            <a:ahLst/>
            <a:cxnLst/>
            <a:rect l="l" t="t" r="r" b="b"/>
            <a:pathLst>
              <a:path w="7146632" h="8378810">
                <a:moveTo>
                  <a:pt x="0" y="0"/>
                </a:moveTo>
                <a:lnTo>
                  <a:pt x="7146632" y="0"/>
                </a:lnTo>
                <a:lnTo>
                  <a:pt x="7146632" y="8378811"/>
                </a:lnTo>
                <a:lnTo>
                  <a:pt x="0" y="83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05449" y="1228046"/>
            <a:ext cx="9705889" cy="8378810"/>
          </a:xfrm>
          <a:custGeom>
            <a:avLst/>
            <a:gdLst/>
            <a:ahLst/>
            <a:cxnLst/>
            <a:rect l="l" t="t" r="r" b="b"/>
            <a:pathLst>
              <a:path w="9705889" h="8378810">
                <a:moveTo>
                  <a:pt x="0" y="0"/>
                </a:moveTo>
                <a:lnTo>
                  <a:pt x="9705889" y="0"/>
                </a:lnTo>
                <a:lnTo>
                  <a:pt x="9705889" y="8378811"/>
                </a:lnTo>
                <a:lnTo>
                  <a:pt x="0" y="8378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-78782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02"/>
              </a:lnSpc>
              <a:spcBef>
                <a:spcPct val="0"/>
              </a:spcBef>
            </a:pPr>
            <a:r>
              <a:rPr lang="en-US" sz="8073" u="none" strike="noStrike" dirty="0">
                <a:solidFill>
                  <a:srgbClr val="000000"/>
                </a:solidFill>
                <a:latin typeface="IBM Plex Sans Bold"/>
              </a:rPr>
              <a:t>Boss Experts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1872" y="9764643"/>
            <a:ext cx="7823859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5" tooltip="https://github.com/gabrielbaltazar/boss-exper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https://github.com/gabrielbaltazar/boss-experts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308" y="1831985"/>
            <a:ext cx="4161788" cy="2786134"/>
          </a:xfrm>
          <a:custGeom>
            <a:avLst/>
            <a:gdLst/>
            <a:ahLst/>
            <a:cxnLst/>
            <a:rect l="l" t="t" r="r" b="b"/>
            <a:pathLst>
              <a:path w="4161788" h="2786134">
                <a:moveTo>
                  <a:pt x="0" y="0"/>
                </a:moveTo>
                <a:lnTo>
                  <a:pt x="4161788" y="0"/>
                </a:lnTo>
                <a:lnTo>
                  <a:pt x="4161788" y="2786134"/>
                </a:lnTo>
                <a:lnTo>
                  <a:pt x="0" y="2786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01921" y="1831985"/>
            <a:ext cx="4860250" cy="5775786"/>
          </a:xfrm>
          <a:custGeom>
            <a:avLst/>
            <a:gdLst/>
            <a:ahLst/>
            <a:cxnLst/>
            <a:rect l="l" t="t" r="r" b="b"/>
            <a:pathLst>
              <a:path w="4860250" h="5775786">
                <a:moveTo>
                  <a:pt x="0" y="0"/>
                </a:moveTo>
                <a:lnTo>
                  <a:pt x="4860250" y="0"/>
                </a:lnTo>
                <a:lnTo>
                  <a:pt x="4860250" y="5775785"/>
                </a:lnTo>
                <a:lnTo>
                  <a:pt x="0" y="5775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48032" y="1831985"/>
            <a:ext cx="6089295" cy="7153088"/>
          </a:xfrm>
          <a:custGeom>
            <a:avLst/>
            <a:gdLst/>
            <a:ahLst/>
            <a:cxnLst/>
            <a:rect l="l" t="t" r="r" b="b"/>
            <a:pathLst>
              <a:path w="6089295" h="7153088">
                <a:moveTo>
                  <a:pt x="0" y="0"/>
                </a:moveTo>
                <a:lnTo>
                  <a:pt x="6089295" y="0"/>
                </a:lnTo>
                <a:lnTo>
                  <a:pt x="6089295" y="7153087"/>
                </a:lnTo>
                <a:lnTo>
                  <a:pt x="0" y="715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4645" y="6981247"/>
            <a:ext cx="4329015" cy="2769010"/>
          </a:xfrm>
          <a:custGeom>
            <a:avLst/>
            <a:gdLst/>
            <a:ahLst/>
            <a:cxnLst/>
            <a:rect l="l" t="t" r="r" b="b"/>
            <a:pathLst>
              <a:path w="4329015" h="2769010">
                <a:moveTo>
                  <a:pt x="0" y="0"/>
                </a:moveTo>
                <a:lnTo>
                  <a:pt x="4329016" y="0"/>
                </a:lnTo>
                <a:lnTo>
                  <a:pt x="4329016" y="2769010"/>
                </a:lnTo>
                <a:lnTo>
                  <a:pt x="0" y="2769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36443" y="0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ChatGPTWizard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1872" y="9764643"/>
            <a:ext cx="8846543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7" tooltip="https://github.com/AliDehbansiahkarbon/ChatGPTWiz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https://github.com/AliDehbansiahkarbon/ChatGPTWizard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85024"/>
            <a:ext cx="15745655" cy="8528896"/>
          </a:xfrm>
          <a:custGeom>
            <a:avLst/>
            <a:gdLst/>
            <a:ahLst/>
            <a:cxnLst/>
            <a:rect l="l" t="t" r="r" b="b"/>
            <a:pathLst>
              <a:path w="15745655" h="8528896">
                <a:moveTo>
                  <a:pt x="0" y="0"/>
                </a:moveTo>
                <a:lnTo>
                  <a:pt x="15745655" y="0"/>
                </a:lnTo>
                <a:lnTo>
                  <a:pt x="15745655" y="8528897"/>
                </a:lnTo>
                <a:lnTo>
                  <a:pt x="0" y="852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-92939"/>
            <a:ext cx="18288000" cy="117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2"/>
              </a:lnSpc>
              <a:spcBef>
                <a:spcPct val="0"/>
              </a:spcBef>
            </a:pP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Página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inicial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e widgets - </a:t>
            </a: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Usam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OTA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872" y="9764643"/>
            <a:ext cx="4485096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</a:rPr>
              <a:t>Unit: </a:t>
            </a:r>
            <a:r>
              <a:rPr lang="en-US" sz="2501" dirty="0" err="1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</a:rPr>
              <a:t>ToolsAPI.WelcomePage</a:t>
            </a:r>
            <a:endParaRPr lang="en-US" sz="2501" dirty="0">
              <a:solidFill>
                <a:schemeClr val="bg1"/>
              </a:solidFill>
              <a:highlight>
                <a:srgbClr val="000000"/>
              </a:highlight>
              <a:latin typeface="IBM Plex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845343" y="1047750"/>
            <a:ext cx="10597313" cy="8580567"/>
          </a:xfrm>
          <a:custGeom>
            <a:avLst/>
            <a:gdLst/>
            <a:ahLst/>
            <a:cxnLst/>
            <a:rect l="l" t="t" r="r" b="b"/>
            <a:pathLst>
              <a:path w="10597313" h="8580567">
                <a:moveTo>
                  <a:pt x="0" y="0"/>
                </a:moveTo>
                <a:lnTo>
                  <a:pt x="10597314" y="0"/>
                </a:lnTo>
                <a:lnTo>
                  <a:pt x="10597314" y="8580567"/>
                </a:lnTo>
                <a:lnTo>
                  <a:pt x="0" y="8580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" y="-130213"/>
            <a:ext cx="18288000" cy="117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2"/>
              </a:lnSpc>
              <a:spcBef>
                <a:spcPct val="0"/>
              </a:spcBef>
            </a:pP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Minimap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- </a:t>
            </a: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Usa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OTA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64924" y="3839617"/>
            <a:ext cx="10194376" cy="5702934"/>
          </a:xfrm>
          <a:custGeom>
            <a:avLst/>
            <a:gdLst/>
            <a:ahLst/>
            <a:cxnLst/>
            <a:rect l="l" t="t" r="r" b="b"/>
            <a:pathLst>
              <a:path w="10194376" h="5702934">
                <a:moveTo>
                  <a:pt x="0" y="0"/>
                </a:moveTo>
                <a:lnTo>
                  <a:pt x="10194376" y="0"/>
                </a:lnTo>
                <a:lnTo>
                  <a:pt x="10194376" y="5702934"/>
                </a:lnTo>
                <a:lnTo>
                  <a:pt x="0" y="57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5" t="-132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6687" y="28468"/>
            <a:ext cx="12796818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Be Vietnam Ultra-Bold"/>
              </a:rPr>
              <a:t>O que é </a:t>
            </a:r>
            <a:r>
              <a:rPr lang="en-US" sz="8073">
                <a:solidFill>
                  <a:srgbClr val="F7505A"/>
                </a:solidFill>
                <a:latin typeface="Be Vietnam Ultra-Bold"/>
              </a:rPr>
              <a:t>O</a:t>
            </a:r>
            <a:r>
              <a:rPr lang="en-US" sz="8073">
                <a:solidFill>
                  <a:srgbClr val="000000"/>
                </a:solidFill>
                <a:latin typeface="Be Vietnam Ultra-Bold"/>
              </a:rPr>
              <a:t>pen </a:t>
            </a:r>
            <a:r>
              <a:rPr lang="en-US" sz="8073">
                <a:solidFill>
                  <a:srgbClr val="F7505A"/>
                </a:solidFill>
                <a:latin typeface="Be Vietnam Ultra-Bold"/>
              </a:rPr>
              <a:t>T</a:t>
            </a:r>
            <a:r>
              <a:rPr lang="en-US" sz="8073">
                <a:solidFill>
                  <a:srgbClr val="000000"/>
                </a:solidFill>
                <a:latin typeface="Be Vietnam Ultra-Bold"/>
              </a:rPr>
              <a:t>ools </a:t>
            </a:r>
            <a:r>
              <a:rPr lang="en-US" sz="8073">
                <a:solidFill>
                  <a:srgbClr val="F7505A"/>
                </a:solidFill>
                <a:latin typeface="Be Vietnam Ultra-Bold"/>
              </a:rPr>
              <a:t>A</a:t>
            </a:r>
            <a:r>
              <a:rPr lang="en-US" sz="8073">
                <a:solidFill>
                  <a:srgbClr val="000000"/>
                </a:solidFill>
                <a:latin typeface="Be Vietnam Ultra-Bold"/>
              </a:rPr>
              <a:t>PI?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0862" y="1822162"/>
            <a:ext cx="1725010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50"/>
              </a:lnSpc>
            </a:pPr>
            <a:r>
              <a:rPr lang="en-US" sz="5250">
                <a:solidFill>
                  <a:srgbClr val="000000"/>
                </a:solidFill>
                <a:latin typeface="Inter Bold"/>
              </a:rPr>
              <a:t>É um conjunto de Interface que o Delphi disponibiliza para alterarmos e interagirmos com a IDE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687" y="4976930"/>
            <a:ext cx="6651565" cy="226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616" lvl="1" indent="-464308" algn="just">
              <a:lnSpc>
                <a:spcPts val="6021"/>
              </a:lnSpc>
              <a:buFont typeface="Arial"/>
              <a:buChar char="•"/>
            </a:pPr>
            <a:r>
              <a:rPr lang="en-US" sz="4301">
                <a:solidFill>
                  <a:srgbClr val="000000"/>
                </a:solidFill>
                <a:latin typeface="IBM Plex Sans Bold"/>
              </a:rPr>
              <a:t>ToolsAPI</a:t>
            </a:r>
          </a:p>
          <a:p>
            <a:pPr marL="928616" lvl="1" indent="-464308" algn="just">
              <a:lnSpc>
                <a:spcPts val="6021"/>
              </a:lnSpc>
              <a:buFont typeface="Arial"/>
              <a:buChar char="•"/>
            </a:pPr>
            <a:r>
              <a:rPr lang="en-US" sz="4301">
                <a:solidFill>
                  <a:srgbClr val="000000"/>
                </a:solidFill>
                <a:latin typeface="IBM Plex Sans Bold"/>
              </a:rPr>
              <a:t>DesignMenus</a:t>
            </a:r>
          </a:p>
          <a:p>
            <a:pPr marL="928616" lvl="1" indent="-464308" algn="just">
              <a:lnSpc>
                <a:spcPts val="6021"/>
              </a:lnSpc>
              <a:spcBef>
                <a:spcPct val="0"/>
              </a:spcBef>
              <a:buFont typeface="Arial"/>
              <a:buChar char="•"/>
            </a:pPr>
            <a:r>
              <a:rPr lang="en-US" sz="4301">
                <a:solidFill>
                  <a:srgbClr val="000000"/>
                </a:solidFill>
                <a:latin typeface="IBM Plex Sans Bold"/>
              </a:rPr>
              <a:t>DesignIntf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5425" y="4584064"/>
            <a:ext cx="3712883" cy="55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7505A"/>
                </a:solidFill>
                <a:latin typeface="Poppins Bold"/>
              </a:rPr>
              <a:t>Principais USES: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426438" y="970547"/>
            <a:ext cx="15435123" cy="868225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33130" y="-207532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Unit: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ToolsAPI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875567"/>
            <a:ext cx="18288000" cy="389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41"/>
              </a:lnSpc>
            </a:pPr>
            <a:r>
              <a:rPr lang="en-US" sz="11172">
                <a:solidFill>
                  <a:srgbClr val="000000"/>
                </a:solidFill>
                <a:latin typeface="IBM Plex Sans Bold"/>
              </a:rPr>
              <a:t>Baixando e instalando o</a:t>
            </a:r>
          </a:p>
          <a:p>
            <a:pPr algn="ctr">
              <a:lnSpc>
                <a:spcPts val="15641"/>
              </a:lnSpc>
              <a:spcBef>
                <a:spcPct val="0"/>
              </a:spcBef>
            </a:pPr>
            <a:r>
              <a:rPr lang="en-US" sz="11172">
                <a:solidFill>
                  <a:srgbClr val="000000"/>
                </a:solidFill>
                <a:latin typeface="IBM Plex Sans Bold"/>
              </a:rPr>
              <a:t>Code4D-Wizard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6344" t="7086" r="13157" b="2834"/>
          <a:stretch>
            <a:fillRect/>
          </a:stretch>
        </p:blipFill>
        <p:spPr>
          <a:xfrm>
            <a:off x="3009017" y="967738"/>
            <a:ext cx="11969176" cy="860272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01872" y="9764643"/>
            <a:ext cx="7823859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7" tooltip="https://github.com/Code4Delphi/Code4D-Wiz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https://github.com/Code4Delphi/Code4D-Wizard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-200699"/>
            <a:ext cx="18288000" cy="117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2"/>
              </a:lnSpc>
              <a:spcBef>
                <a:spcPct val="0"/>
              </a:spcBef>
            </a:pP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Baixando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e </a:t>
            </a: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instalando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o Code4D-Wizard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875567"/>
            <a:ext cx="18288000" cy="389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41"/>
              </a:lnSpc>
            </a:pPr>
            <a:r>
              <a:rPr lang="en-US" sz="11172">
                <a:solidFill>
                  <a:srgbClr val="000000"/>
                </a:solidFill>
                <a:latin typeface="IBM Plex Sans Bold"/>
              </a:rPr>
              <a:t>Principais recursos do</a:t>
            </a:r>
          </a:p>
          <a:p>
            <a:pPr algn="ctr">
              <a:lnSpc>
                <a:spcPts val="15641"/>
              </a:lnSpc>
              <a:spcBef>
                <a:spcPct val="0"/>
              </a:spcBef>
            </a:pPr>
            <a:r>
              <a:rPr lang="en-US" sz="11172">
                <a:solidFill>
                  <a:srgbClr val="000000"/>
                </a:solidFill>
                <a:latin typeface="IBM Plex Sans Bold"/>
              </a:rPr>
              <a:t>Code4D-Wizard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533187" y="1103489"/>
            <a:ext cx="15221625" cy="85621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-210664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Tradução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de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texto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direto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na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82769" y="8539216"/>
            <a:ext cx="9119349" cy="1590568"/>
            <a:chOff x="0" y="0"/>
            <a:chExt cx="12159132" cy="2120757"/>
          </a:xfrm>
        </p:grpSpPr>
        <p:sp>
          <p:nvSpPr>
            <p:cNvPr id="4" name="Freeform 4"/>
            <p:cNvSpPr/>
            <p:nvPr/>
          </p:nvSpPr>
          <p:spPr>
            <a:xfrm>
              <a:off x="10038375" y="0"/>
              <a:ext cx="2120757" cy="2120757"/>
            </a:xfrm>
            <a:custGeom>
              <a:avLst/>
              <a:gdLst/>
              <a:ahLst/>
              <a:cxnLst/>
              <a:rect l="l" t="t" r="r" b="b"/>
              <a:pathLst>
                <a:path w="2120757" h="2120757">
                  <a:moveTo>
                    <a:pt x="0" y="0"/>
                  </a:moveTo>
                  <a:lnTo>
                    <a:pt x="2120757" y="0"/>
                  </a:lnTo>
                  <a:lnTo>
                    <a:pt x="2120757" y="2120757"/>
                  </a:lnTo>
                  <a:lnTo>
                    <a:pt x="0" y="2120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572506"/>
              <a:ext cx="9879970" cy="890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01"/>
                </a:lnSpc>
                <a:spcBef>
                  <a:spcPct val="0"/>
                </a:spcBef>
              </a:pPr>
              <a:r>
                <a:rPr lang="en-US" sz="4001">
                  <a:solidFill>
                    <a:srgbClr val="F8F8F8"/>
                  </a:solidFill>
                  <a:latin typeface="IBM Plex Sans Bold"/>
                </a:rPr>
                <a:t>Embarcadero conference 2023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3305" y="124372"/>
            <a:ext cx="17259300" cy="170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09"/>
              </a:lnSpc>
            </a:pPr>
            <a:r>
              <a:rPr lang="en-US" sz="12533" dirty="0">
                <a:solidFill>
                  <a:srgbClr val="FFFFFF"/>
                </a:solidFill>
                <a:latin typeface="Be Vietnam Ultra-Bold"/>
              </a:rPr>
              <a:t>Code4D-Wizard e OTA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5193" y="3301010"/>
            <a:ext cx="7538109" cy="62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F7505A"/>
                </a:solidFill>
                <a:latin typeface="IBM Plex Sans Bold"/>
              </a:rPr>
              <a:t>{</a:t>
            </a:r>
            <a:r>
              <a:rPr lang="en-US" sz="3601">
                <a:solidFill>
                  <a:srgbClr val="F3BE66"/>
                </a:solidFill>
                <a:latin typeface="IBM Plex Sans Bold"/>
              </a:rPr>
              <a:t>César Cardoso - @Code4Delphi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193" y="4019166"/>
            <a:ext cx="9698487" cy="300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3"/>
              </a:lnSpc>
            </a:pPr>
            <a:r>
              <a:rPr lang="en-US" sz="7399">
                <a:solidFill>
                  <a:srgbClr val="F8F8F8"/>
                </a:solidFill>
                <a:latin typeface="IBM Plex Sans"/>
              </a:rPr>
              <a:t>Torne a sua IDE Delphi mais completa e produtiva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347001" y="2047943"/>
            <a:ext cx="6491273" cy="6491273"/>
            <a:chOff x="0" y="0"/>
            <a:chExt cx="8655030" cy="86550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55030" cy="8655030"/>
            </a:xfrm>
            <a:custGeom>
              <a:avLst/>
              <a:gdLst/>
              <a:ahLst/>
              <a:cxnLst/>
              <a:rect l="l" t="t" r="r" b="b"/>
              <a:pathLst>
                <a:path w="8655030" h="8655030">
                  <a:moveTo>
                    <a:pt x="0" y="0"/>
                  </a:moveTo>
                  <a:lnTo>
                    <a:pt x="8655030" y="0"/>
                  </a:lnTo>
                  <a:lnTo>
                    <a:pt x="8655030" y="8655030"/>
                  </a:lnTo>
                  <a:lnTo>
                    <a:pt x="0" y="86550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347001" y="1415513"/>
            <a:ext cx="6491273" cy="62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F7505A"/>
                </a:solidFill>
                <a:latin typeface="IBM Plex Sans Bold"/>
              </a:rPr>
              <a:t>Acessar slides apresantação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673496" y="1187320"/>
            <a:ext cx="14941008" cy="84043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19829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Verificações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antes Compile/Build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67940" y="1184118"/>
            <a:ext cx="8782739" cy="8928874"/>
          </a:xfrm>
          <a:custGeom>
            <a:avLst/>
            <a:gdLst/>
            <a:ahLst/>
            <a:cxnLst/>
            <a:rect l="l" t="t" r="r" b="b"/>
            <a:pathLst>
              <a:path w="8782739" h="8928874">
                <a:moveTo>
                  <a:pt x="0" y="0"/>
                </a:moveTo>
                <a:lnTo>
                  <a:pt x="8782738" y="0"/>
                </a:lnTo>
                <a:lnTo>
                  <a:pt x="8782738" y="8928874"/>
                </a:lnTo>
                <a:lnTo>
                  <a:pt x="0" y="8928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201493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Organização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/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manutenção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de USES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605305" y="1143000"/>
            <a:ext cx="15077389" cy="84810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-214450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Organização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/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manutenção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de USES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57" r="657"/>
          <a:stretch>
            <a:fillRect/>
          </a:stretch>
        </p:blipFill>
        <p:spPr>
          <a:xfrm>
            <a:off x="1925053" y="1278355"/>
            <a:ext cx="14437895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-115539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Indentação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de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Texto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Selecionado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29980" y="1167627"/>
            <a:ext cx="8628040" cy="8481802"/>
          </a:xfrm>
          <a:custGeom>
            <a:avLst/>
            <a:gdLst/>
            <a:ahLst/>
            <a:cxnLst/>
            <a:rect l="l" t="t" r="r" b="b"/>
            <a:pathLst>
              <a:path w="8628040" h="8481802">
                <a:moveTo>
                  <a:pt x="0" y="0"/>
                </a:moveTo>
                <a:lnTo>
                  <a:pt x="8628040" y="0"/>
                </a:lnTo>
                <a:lnTo>
                  <a:pt x="8628040" y="8481802"/>
                </a:lnTo>
                <a:lnTo>
                  <a:pt x="0" y="848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217984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Open External Path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64485" y="1200651"/>
            <a:ext cx="13359030" cy="8396704"/>
          </a:xfrm>
          <a:custGeom>
            <a:avLst/>
            <a:gdLst/>
            <a:ahLst/>
            <a:cxnLst/>
            <a:rect l="l" t="t" r="r" b="b"/>
            <a:pathLst>
              <a:path w="13359030" h="8396704">
                <a:moveTo>
                  <a:pt x="0" y="0"/>
                </a:moveTo>
                <a:lnTo>
                  <a:pt x="13359030" y="0"/>
                </a:lnTo>
                <a:lnTo>
                  <a:pt x="13359030" y="8396704"/>
                </a:lnTo>
                <a:lnTo>
                  <a:pt x="0" y="8396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31881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IBM Plex Sans Bold"/>
              </a:rPr>
              <a:t>Open External Path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0209" y="1188118"/>
            <a:ext cx="10527583" cy="8409878"/>
          </a:xfrm>
          <a:custGeom>
            <a:avLst/>
            <a:gdLst/>
            <a:ahLst/>
            <a:cxnLst/>
            <a:rect l="l" t="t" r="r" b="b"/>
            <a:pathLst>
              <a:path w="10527583" h="8409878">
                <a:moveTo>
                  <a:pt x="0" y="0"/>
                </a:moveTo>
                <a:lnTo>
                  <a:pt x="10527582" y="0"/>
                </a:lnTo>
                <a:lnTo>
                  <a:pt x="10527582" y="8409878"/>
                </a:lnTo>
                <a:lnTo>
                  <a:pt x="0" y="840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197493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Open External Path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57" r="657"/>
          <a:stretch>
            <a:fillRect/>
          </a:stretch>
        </p:blipFill>
        <p:spPr>
          <a:xfrm>
            <a:off x="1925053" y="1266825"/>
            <a:ext cx="14437895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31881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IBM Plex Sans Bold"/>
              </a:rPr>
              <a:t>Open External Path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7390" y="4314324"/>
            <a:ext cx="17793219" cy="1159917"/>
          </a:xfrm>
          <a:custGeom>
            <a:avLst/>
            <a:gdLst/>
            <a:ahLst/>
            <a:cxnLst/>
            <a:rect l="l" t="t" r="r" b="b"/>
            <a:pathLst>
              <a:path w="17793219" h="1159917">
                <a:moveTo>
                  <a:pt x="0" y="0"/>
                </a:moveTo>
                <a:lnTo>
                  <a:pt x="17793220" y="0"/>
                </a:lnTo>
                <a:lnTo>
                  <a:pt x="17793220" y="1159917"/>
                </a:lnTo>
                <a:lnTo>
                  <a:pt x="0" y="1159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8" t="-717" b="-71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67089" y="26090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ToolBars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28800" y="1263316"/>
            <a:ext cx="14630400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57150" y="-61147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ToolBars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90112" y="1621685"/>
            <a:ext cx="1000669" cy="1000669"/>
            <a:chOff x="0" y="0"/>
            <a:chExt cx="1334226" cy="13342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6135" tIns="76135" rIns="76135" bIns="76135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1</a:t>
                </a:r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2690112" y="2766060"/>
            <a:ext cx="1000669" cy="1000669"/>
            <a:chOff x="0" y="0"/>
            <a:chExt cx="1334226" cy="13342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6135" tIns="76135" rIns="76135" bIns="76135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2</a:t>
                </a:r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2690112" y="3910436"/>
            <a:ext cx="1000669" cy="1000669"/>
            <a:chOff x="0" y="0"/>
            <a:chExt cx="1334226" cy="13342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6135" tIns="76135" rIns="76135" bIns="76135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3</a:t>
                </a: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2690112" y="5054812"/>
            <a:ext cx="1000669" cy="1000669"/>
            <a:chOff x="0" y="0"/>
            <a:chExt cx="1334226" cy="13342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6135" tIns="76135" rIns="76135" bIns="76135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4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2690112" y="6187412"/>
            <a:ext cx="1000669" cy="1000669"/>
            <a:chOff x="0" y="0"/>
            <a:chExt cx="1334226" cy="13342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602" tIns="50602" rIns="50602" bIns="50602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5</a:t>
                </a:r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3897630" y="1557336"/>
            <a:ext cx="11572875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Apresentação pessoal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88105" y="2762166"/>
            <a:ext cx="11572875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Exemplos de Wizards e Experts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88105" y="3906541"/>
            <a:ext cx="11572875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O que é a Open Tools API - OTA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88105" y="5050917"/>
            <a:ext cx="12670757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Baixando e instalando o Code4D-Wizard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0750" y="-129422"/>
            <a:ext cx="4197197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Be Vietnam Ultra-Bold"/>
              </a:rPr>
              <a:t>AGENDA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88105" y="6183518"/>
            <a:ext cx="11572875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Principais recursos do Code4D-Wizard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689948" y="7388247"/>
            <a:ext cx="1000669" cy="1000669"/>
            <a:chOff x="0" y="0"/>
            <a:chExt cx="1334226" cy="133422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602" tIns="50602" rIns="50602" bIns="50602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6</a:t>
                </a:r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3887941" y="7384352"/>
            <a:ext cx="11572875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Exemplo de uso da Open Tools API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690112" y="8588941"/>
            <a:ext cx="1000669" cy="1000669"/>
            <a:chOff x="0" y="0"/>
            <a:chExt cx="1334226" cy="133422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5" name="Group 45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602" tIns="50602" rIns="50602" bIns="50602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7</a:t>
                </a:r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3888105" y="8583311"/>
            <a:ext cx="13783678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Acessar exemplos e conteúdos prático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88202" y="1263316"/>
            <a:ext cx="14111597" cy="8333418"/>
          </a:xfrm>
          <a:custGeom>
            <a:avLst/>
            <a:gdLst/>
            <a:ahLst/>
            <a:cxnLst/>
            <a:rect l="l" t="t" r="r" b="b"/>
            <a:pathLst>
              <a:path w="14111597" h="8333418">
                <a:moveTo>
                  <a:pt x="0" y="0"/>
                </a:moveTo>
                <a:lnTo>
                  <a:pt x="14111596" y="0"/>
                </a:lnTo>
                <a:lnTo>
                  <a:pt x="14111596" y="8333418"/>
                </a:lnTo>
                <a:lnTo>
                  <a:pt x="0" y="833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122295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Reopen File History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28800" y="1278355"/>
            <a:ext cx="14630400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57150" y="-15488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Reopen File History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93654" y="1233237"/>
            <a:ext cx="10300693" cy="8472875"/>
          </a:xfrm>
          <a:custGeom>
            <a:avLst/>
            <a:gdLst/>
            <a:ahLst/>
            <a:cxnLst/>
            <a:rect l="l" t="t" r="r" b="b"/>
            <a:pathLst>
              <a:path w="10300693" h="8472875">
                <a:moveTo>
                  <a:pt x="0" y="0"/>
                </a:moveTo>
                <a:lnTo>
                  <a:pt x="10300692" y="0"/>
                </a:lnTo>
                <a:lnTo>
                  <a:pt x="10300692" y="8472875"/>
                </a:lnTo>
                <a:lnTo>
                  <a:pt x="0" y="8472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-111918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Buscas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em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arquivos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.pas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dfm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fmx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225717" y="1143000"/>
            <a:ext cx="15898536" cy="89429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24261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Buscas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em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arquivos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.pas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dfm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fmx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6470" y="1248276"/>
            <a:ext cx="12115060" cy="8391309"/>
          </a:xfrm>
          <a:custGeom>
            <a:avLst/>
            <a:gdLst/>
            <a:ahLst/>
            <a:cxnLst/>
            <a:rect l="l" t="t" r="r" b="b"/>
            <a:pathLst>
              <a:path w="12115060" h="8391309">
                <a:moveTo>
                  <a:pt x="0" y="0"/>
                </a:moveTo>
                <a:lnTo>
                  <a:pt x="12115060" y="0"/>
                </a:lnTo>
                <a:lnTo>
                  <a:pt x="12115060" y="8391310"/>
                </a:lnTo>
                <a:lnTo>
                  <a:pt x="0" y="839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135678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Replace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em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arquivos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.pas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dfm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fmx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57" r="657"/>
          <a:stretch>
            <a:fillRect/>
          </a:stretch>
        </p:blipFill>
        <p:spPr>
          <a:xfrm>
            <a:off x="1655968" y="1158039"/>
            <a:ext cx="14976065" cy="85363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31881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IBM Plex Sans Bold"/>
              </a:rPr>
              <a:t>Replace em arquivos .pas .dfm .fmx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2770" y="1135175"/>
            <a:ext cx="17582460" cy="8501409"/>
          </a:xfrm>
          <a:custGeom>
            <a:avLst/>
            <a:gdLst/>
            <a:ahLst/>
            <a:cxnLst/>
            <a:rect l="l" t="t" r="r" b="b"/>
            <a:pathLst>
              <a:path w="17582460" h="8501409">
                <a:moveTo>
                  <a:pt x="0" y="0"/>
                </a:moveTo>
                <a:lnTo>
                  <a:pt x="17582460" y="0"/>
                </a:lnTo>
                <a:lnTo>
                  <a:pt x="17582460" y="8501409"/>
                </a:lnTo>
                <a:lnTo>
                  <a:pt x="0" y="8501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208047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Arquivos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padrões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abertura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projeto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26"/>
                </p14:media>
              </p:ext>
            </p:extLst>
          </p:nvPr>
        </p:nvPicPr>
        <p:blipFill>
          <a:blip r:embed="rId5"/>
          <a:srcRect l="657" r="657"/>
          <a:stretch>
            <a:fillRect/>
          </a:stretch>
        </p:blipFill>
        <p:spPr>
          <a:xfrm>
            <a:off x="1710227" y="1173079"/>
            <a:ext cx="14867545" cy="84745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212532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Arquivos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padrões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abertura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projeto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49218" y="1150230"/>
            <a:ext cx="12389564" cy="8459446"/>
          </a:xfrm>
          <a:custGeom>
            <a:avLst/>
            <a:gdLst/>
            <a:ahLst/>
            <a:cxnLst/>
            <a:rect l="l" t="t" r="r" b="b"/>
            <a:pathLst>
              <a:path w="12389564" h="8459446">
                <a:moveTo>
                  <a:pt x="0" y="0"/>
                </a:moveTo>
                <a:lnTo>
                  <a:pt x="12389564" y="0"/>
                </a:lnTo>
                <a:lnTo>
                  <a:pt x="12389564" y="8459446"/>
                </a:lnTo>
                <a:lnTo>
                  <a:pt x="0" y="8459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228600" y="-219900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Atalhos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/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Configurações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43965" y="1125692"/>
            <a:ext cx="8200071" cy="8413272"/>
          </a:xfrm>
          <a:custGeom>
            <a:avLst/>
            <a:gdLst/>
            <a:ahLst/>
            <a:cxnLst/>
            <a:rect l="l" t="t" r="r" b="b"/>
            <a:pathLst>
              <a:path w="8200071" h="8413272">
                <a:moveTo>
                  <a:pt x="0" y="0"/>
                </a:moveTo>
                <a:lnTo>
                  <a:pt x="8200070" y="0"/>
                </a:lnTo>
                <a:lnTo>
                  <a:pt x="8200070" y="8413273"/>
                </a:lnTo>
                <a:lnTo>
                  <a:pt x="0" y="8413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-231758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Outros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recursos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do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MainMenu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355995" y="5376691"/>
            <a:ext cx="3673467" cy="367345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36687" y="28468"/>
            <a:ext cx="6800752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Be Vietnam Ultra-Bold"/>
              </a:rPr>
              <a:t>QUEM SOU EU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6296" y="2327488"/>
            <a:ext cx="16975408" cy="505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César Augusto Santiago Cardoso</a:t>
            </a:r>
          </a:p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Graduado em Análise e Desenvolvimento de Sistemas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Pós-graduado em Desenvolvimento de Sistemas Web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Desenvolvedor Delphi/PHP desde 2009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Desenvolvedor Delphi na Solusys Sistemas</a:t>
            </a:r>
          </a:p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Criador de conteúdo no canal </a:t>
            </a:r>
            <a:r>
              <a:rPr lang="en-US" sz="4800">
                <a:solidFill>
                  <a:srgbClr val="28211F"/>
                </a:solidFill>
                <a:latin typeface="IBM Plex Sans Bold"/>
              </a:rPr>
              <a:t>Code4Delphi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15886404" y="4957143"/>
            <a:ext cx="4430477" cy="37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IBM Plex Sans Bold"/>
              </a:rPr>
              <a:t>Embarcadero conference 2023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557465" y="1101892"/>
            <a:ext cx="15173071" cy="853485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9817" y="-241170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Tradução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do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MainMenu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do Delphi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551038" y="1112921"/>
            <a:ext cx="15185923" cy="85420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31881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IBM Plex Sans Bold"/>
              </a:rPr>
              <a:t>Senha em arquivos e projetos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593167" y="1169068"/>
            <a:ext cx="15101667" cy="84946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-146983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Interagindo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com a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StatusBar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da 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0750" y="-129422"/>
            <a:ext cx="9039908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Be Vietnam Ultra-Bold"/>
              </a:rPr>
              <a:t>Usando a OTA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6296" y="2327488"/>
            <a:ext cx="16975408" cy="505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Estatística de produtividade</a:t>
            </a:r>
          </a:p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Contabilizar quantidade de horas programadas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000000"/>
                </a:solidFill>
                <a:latin typeface="IBM Plex Sans"/>
              </a:rPr>
              <a:t>Qual método esta dando mais manutenção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Qual a unit mais acessada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000000"/>
                </a:solidFill>
                <a:latin typeface="IBM Plex Sans"/>
              </a:rPr>
              <a:t>Verificação/criação de teste unitário automatizados</a:t>
            </a:r>
          </a:p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000000"/>
                </a:solidFill>
                <a:latin typeface="IBM Plex Sans"/>
              </a:rPr>
              <a:t>Indentação automática dos projetos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33544" y="69124"/>
            <a:ext cx="2455338" cy="2455338"/>
          </a:xfrm>
          <a:custGeom>
            <a:avLst/>
            <a:gdLst/>
            <a:ahLst/>
            <a:cxnLst/>
            <a:rect l="l" t="t" r="r" b="b"/>
            <a:pathLst>
              <a:path w="2455338" h="2455338">
                <a:moveTo>
                  <a:pt x="0" y="0"/>
                </a:moveTo>
                <a:lnTo>
                  <a:pt x="2455338" y="0"/>
                </a:lnTo>
                <a:lnTo>
                  <a:pt x="2455338" y="2455338"/>
                </a:lnTo>
                <a:lnTo>
                  <a:pt x="0" y="2455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66307" y="5596387"/>
            <a:ext cx="3222575" cy="3222575"/>
          </a:xfrm>
          <a:custGeom>
            <a:avLst/>
            <a:gdLst/>
            <a:ahLst/>
            <a:cxnLst/>
            <a:rect l="l" t="t" r="r" b="b"/>
            <a:pathLst>
              <a:path w="3222575" h="3222575">
                <a:moveTo>
                  <a:pt x="0" y="0"/>
                </a:moveTo>
                <a:lnTo>
                  <a:pt x="3222575" y="0"/>
                </a:lnTo>
                <a:lnTo>
                  <a:pt x="3222575" y="3222575"/>
                </a:lnTo>
                <a:lnTo>
                  <a:pt x="0" y="3222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70547" y="9009462"/>
            <a:ext cx="7771335" cy="103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6"/>
              </a:lnSpc>
            </a:pPr>
            <a:r>
              <a:rPr lang="en-US" sz="8100">
                <a:solidFill>
                  <a:srgbClr val="000000"/>
                </a:solidFill>
                <a:latin typeface="IBM Plex Sans Bold"/>
              </a:rPr>
              <a:t>Code4D-Wizard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71627"/>
            <a:ext cx="9341847" cy="208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3"/>
              </a:lnSpc>
              <a:spcBef>
                <a:spcPct val="0"/>
              </a:spcBef>
            </a:pPr>
            <a:r>
              <a:rPr lang="en-US" sz="3973">
                <a:solidFill>
                  <a:srgbClr val="000000"/>
                </a:solidFill>
                <a:latin typeface="Be Vietnam Ultra-Bold"/>
              </a:rPr>
              <a:t>- Tenha acesso ao treinamento mais completo sobre OTA (Open Tools API) do mercado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337010"/>
            <a:ext cx="11549256" cy="87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5"/>
              </a:lnSpc>
            </a:pPr>
            <a:r>
              <a:rPr lang="en-US" sz="5096" u="sng">
                <a:solidFill>
                  <a:srgbClr val="004AAD"/>
                </a:solidFill>
                <a:latin typeface="IBM Plex Sans Bold"/>
                <a:hlinkClick r:id="rId5" tooltip="https://hotmart.com/pt-br/marketplace/produtos/delphi-ota-open-tools-api/U81331747Y"/>
              </a:rPr>
              <a:t>Acessar Treinamento e Código Fonte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86343"/>
            <a:ext cx="7566040" cy="1384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3"/>
              </a:lnSpc>
              <a:spcBef>
                <a:spcPct val="0"/>
              </a:spcBef>
            </a:pPr>
            <a:r>
              <a:rPr lang="en-US" sz="3973">
                <a:solidFill>
                  <a:srgbClr val="000000"/>
                </a:solidFill>
                <a:latin typeface="Be Vietnam Ultra-Bold"/>
              </a:rPr>
              <a:t>- Tenha a acesso ao código fonte do Code4D-Wizard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16266"/>
            <a:ext cx="13613057" cy="680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3"/>
              </a:lnSpc>
              <a:spcBef>
                <a:spcPct val="0"/>
              </a:spcBef>
            </a:pPr>
            <a:r>
              <a:rPr lang="en-US" sz="3973">
                <a:solidFill>
                  <a:srgbClr val="000000"/>
                </a:solidFill>
                <a:latin typeface="Be Vietnam Ultra-Bold"/>
              </a:rPr>
              <a:t>- Utilize o cupom </a:t>
            </a:r>
            <a:r>
              <a:rPr lang="en-US" sz="3973">
                <a:solidFill>
                  <a:srgbClr val="FF3131"/>
                </a:solidFill>
                <a:latin typeface="Be Vietnam Ultra-Bold"/>
              </a:rPr>
              <a:t>#ECON2023</a:t>
            </a:r>
            <a:r>
              <a:rPr lang="en-US" sz="3973">
                <a:solidFill>
                  <a:srgbClr val="000000"/>
                </a:solidFill>
                <a:latin typeface="Be Vietnam Ultra-Bold"/>
              </a:rPr>
              <a:t> e tenha 20% de desconto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22330" y="1193493"/>
            <a:ext cx="2938883" cy="2938872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390731" y="863266"/>
            <a:ext cx="2455338" cy="2455338"/>
          </a:xfrm>
          <a:custGeom>
            <a:avLst/>
            <a:gdLst/>
            <a:ahLst/>
            <a:cxnLst/>
            <a:rect l="l" t="t" r="r" b="b"/>
            <a:pathLst>
              <a:path w="2455338" h="2455338">
                <a:moveTo>
                  <a:pt x="0" y="0"/>
                </a:moveTo>
                <a:lnTo>
                  <a:pt x="2455338" y="0"/>
                </a:lnTo>
                <a:lnTo>
                  <a:pt x="2455338" y="2455337"/>
                </a:lnTo>
                <a:lnTo>
                  <a:pt x="0" y="24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90731" y="3573496"/>
            <a:ext cx="6751150" cy="299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6"/>
              </a:lnSpc>
            </a:pPr>
            <a:r>
              <a:rPr lang="en-US" sz="8100">
                <a:solidFill>
                  <a:srgbClr val="000000"/>
                </a:solidFill>
                <a:latin typeface="IBM Plex Sans Bold"/>
              </a:rPr>
              <a:t>Embarcadero</a:t>
            </a:r>
          </a:p>
          <a:p>
            <a:pPr>
              <a:lnSpc>
                <a:spcPts val="7776"/>
              </a:lnSpc>
            </a:pPr>
            <a:r>
              <a:rPr lang="en-US" sz="8100">
                <a:solidFill>
                  <a:srgbClr val="000000"/>
                </a:solidFill>
                <a:latin typeface="IBM Plex Sans Bold"/>
              </a:rPr>
              <a:t>conference </a:t>
            </a:r>
          </a:p>
          <a:p>
            <a:pPr>
              <a:lnSpc>
                <a:spcPts val="7776"/>
              </a:lnSpc>
            </a:pPr>
            <a:r>
              <a:rPr lang="en-US" sz="8100">
                <a:solidFill>
                  <a:srgbClr val="000000"/>
                </a:solidFill>
                <a:latin typeface="IBM Plex Sans Bold"/>
              </a:rPr>
              <a:t>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2330" y="4056165"/>
            <a:ext cx="7566040" cy="680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3"/>
              </a:lnSpc>
              <a:spcBef>
                <a:spcPct val="0"/>
              </a:spcBef>
            </a:pPr>
            <a:r>
              <a:rPr lang="en-US" sz="3973">
                <a:solidFill>
                  <a:srgbClr val="000000"/>
                </a:solidFill>
                <a:latin typeface="Be Vietnam Ultra-Bold"/>
              </a:rPr>
              <a:t>Cesar Cardoso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330" y="5050293"/>
            <a:ext cx="9587664" cy="10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5"/>
              </a:lnSpc>
            </a:pPr>
            <a:r>
              <a:rPr lang="en-US" sz="2996">
                <a:solidFill>
                  <a:srgbClr val="F7505A"/>
                </a:solidFill>
                <a:latin typeface="IBM Plex Sans Bold"/>
              </a:rPr>
              <a:t>{</a:t>
            </a:r>
            <a:r>
              <a:rPr lang="en-US" sz="2996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996">
                <a:solidFill>
                  <a:srgbClr val="000000"/>
                </a:solidFill>
                <a:latin typeface="IBM Plex Sans"/>
              </a:rPr>
              <a:t>Programador Delphi desde 2009. Criador de conteúdo no canal @code4delphi no YouTube e no Instagram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474796" y="6849375"/>
            <a:ext cx="9933214" cy="780747"/>
            <a:chOff x="0" y="0"/>
            <a:chExt cx="13244286" cy="1040996"/>
          </a:xfrm>
        </p:grpSpPr>
        <p:sp>
          <p:nvSpPr>
            <p:cNvPr id="10" name="Freeform 10"/>
            <p:cNvSpPr/>
            <p:nvPr/>
          </p:nvSpPr>
          <p:spPr>
            <a:xfrm>
              <a:off x="0" y="109113"/>
              <a:ext cx="952500" cy="931883"/>
            </a:xfrm>
            <a:custGeom>
              <a:avLst/>
              <a:gdLst/>
              <a:ahLst/>
              <a:cxnLst/>
              <a:rect l="l" t="t" r="r" b="b"/>
              <a:pathLst>
                <a:path w="952500" h="931883">
                  <a:moveTo>
                    <a:pt x="0" y="0"/>
                  </a:moveTo>
                  <a:lnTo>
                    <a:pt x="952500" y="0"/>
                  </a:lnTo>
                  <a:lnTo>
                    <a:pt x="952500" y="931883"/>
                  </a:lnTo>
                  <a:lnTo>
                    <a:pt x="0" y="931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093804" y="-95250"/>
              <a:ext cx="12150482" cy="112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5"/>
                </a:lnSpc>
              </a:pPr>
              <a:r>
                <a:rPr lang="en-US" sz="5096" dirty="0">
                  <a:latin typeface="IBM Plex Sans Bold"/>
                  <a:hlinkClick r:id="rId6" tooltip="http://github.com/Code4Delphi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github.com/Code4Delphi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74796" y="7602631"/>
            <a:ext cx="11076052" cy="775414"/>
            <a:chOff x="0" y="0"/>
            <a:chExt cx="14768069" cy="1033885"/>
          </a:xfrm>
        </p:grpSpPr>
        <p:sp>
          <p:nvSpPr>
            <p:cNvPr id="13" name="Freeform 13"/>
            <p:cNvSpPr/>
            <p:nvPr/>
          </p:nvSpPr>
          <p:spPr>
            <a:xfrm>
              <a:off x="0" y="317708"/>
              <a:ext cx="952500" cy="669925"/>
            </a:xfrm>
            <a:custGeom>
              <a:avLst/>
              <a:gdLst/>
              <a:ahLst/>
              <a:cxnLst/>
              <a:rect l="l" t="t" r="r" b="b"/>
              <a:pathLst>
                <a:path w="952500" h="669925">
                  <a:moveTo>
                    <a:pt x="0" y="0"/>
                  </a:moveTo>
                  <a:lnTo>
                    <a:pt x="952500" y="0"/>
                  </a:lnTo>
                  <a:lnTo>
                    <a:pt x="952500" y="669925"/>
                  </a:lnTo>
                  <a:lnTo>
                    <a:pt x="0" y="66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093804" y="-95250"/>
              <a:ext cx="13674265" cy="112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5"/>
                </a:lnSpc>
              </a:pPr>
              <a:r>
                <a:rPr lang="en-US" sz="5096" dirty="0">
                  <a:latin typeface="IBM Plex Sans Bold"/>
                  <a:hlinkClick r:id="rId8" tooltip="http://youtube.com/@Code4Delphi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youtube.com/@Code4Delphi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474796" y="8430747"/>
            <a:ext cx="5574220" cy="775414"/>
            <a:chOff x="0" y="0"/>
            <a:chExt cx="7432294" cy="1033885"/>
          </a:xfrm>
        </p:grpSpPr>
        <p:sp>
          <p:nvSpPr>
            <p:cNvPr id="16" name="Freeform 16"/>
            <p:cNvSpPr/>
            <p:nvPr/>
          </p:nvSpPr>
          <p:spPr>
            <a:xfrm>
              <a:off x="0" y="8138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093470" y="-95250"/>
              <a:ext cx="6338824" cy="112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5"/>
                </a:lnSpc>
              </a:pPr>
              <a:r>
                <a:rPr lang="en-US" sz="5096" dirty="0">
                  <a:latin typeface="IBM Plex Sans Bold"/>
                  <a:hlinkClick r:id="rId10" tooltip="https://www.instagram.com/code4delphi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Code4Delphi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474398" y="9253786"/>
            <a:ext cx="11482265" cy="797222"/>
            <a:chOff x="0" y="0"/>
            <a:chExt cx="15309687" cy="1062962"/>
          </a:xfrm>
        </p:grpSpPr>
        <p:sp>
          <p:nvSpPr>
            <p:cNvPr id="19" name="TextBox 19"/>
            <p:cNvSpPr txBox="1"/>
            <p:nvPr/>
          </p:nvSpPr>
          <p:spPr>
            <a:xfrm>
              <a:off x="1094000" y="-95250"/>
              <a:ext cx="14215686" cy="112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5"/>
                </a:lnSpc>
              </a:pPr>
              <a:r>
                <a:rPr lang="en-US" sz="5096" dirty="0">
                  <a:latin typeface="IBM Plex Sans Bold"/>
                  <a:hlinkClick r:id="rId11" tooltip="mailto:contato@code4delphi.com.br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contato@code4delphi.com.br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10462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27629" y="24677"/>
              <a:ext cx="697241" cy="1009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10"/>
                </a:lnSpc>
                <a:spcBef>
                  <a:spcPct val="0"/>
                </a:spcBef>
              </a:pPr>
              <a:r>
                <a:rPr lang="en-US" sz="4507">
                  <a:solidFill>
                    <a:srgbClr val="000000"/>
                  </a:solidFill>
                  <a:latin typeface="Anton"/>
                </a:rPr>
                <a:t>@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47944" y="230538"/>
            <a:ext cx="10037412" cy="10037412"/>
          </a:xfrm>
          <a:custGeom>
            <a:avLst/>
            <a:gdLst/>
            <a:ahLst/>
            <a:cxnLst/>
            <a:rect l="l" t="t" r="r" b="b"/>
            <a:pathLst>
              <a:path w="10037412" h="10037412">
                <a:moveTo>
                  <a:pt x="0" y="0"/>
                </a:moveTo>
                <a:lnTo>
                  <a:pt x="10037412" y="0"/>
                </a:lnTo>
                <a:lnTo>
                  <a:pt x="10037412" y="10037412"/>
                </a:lnTo>
                <a:lnTo>
                  <a:pt x="0" y="10037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3152" y="1101257"/>
            <a:ext cx="8540848" cy="20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6"/>
              </a:lnSpc>
            </a:pPr>
            <a:r>
              <a:rPr lang="en-US" sz="8100">
                <a:solidFill>
                  <a:srgbClr val="000000"/>
                </a:solidFill>
                <a:latin typeface="IBM Plex Sans Bold"/>
              </a:rPr>
              <a:t>O que você achou da palestra?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152" y="3649945"/>
            <a:ext cx="8540848" cy="149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1"/>
              </a:lnSpc>
            </a:pPr>
            <a:r>
              <a:rPr lang="en-US" sz="4001">
                <a:solidFill>
                  <a:srgbClr val="000000"/>
                </a:solidFill>
                <a:latin typeface="IBM Plex Sans Bold"/>
              </a:rPr>
              <a:t>Acesse o link do QR Code ao lado e responda a pesquisa.</a:t>
            </a:r>
          </a:p>
          <a:p>
            <a:pPr>
              <a:lnSpc>
                <a:spcPts val="3841"/>
              </a:lnSpc>
            </a:pPr>
            <a:endParaRPr lang="en-US" sz="4001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03152" y="5595406"/>
            <a:ext cx="8540848" cy="37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5"/>
              </a:lnSpc>
            </a:pPr>
            <a:r>
              <a:rPr lang="en-US" sz="2901">
                <a:solidFill>
                  <a:srgbClr val="38B6FF"/>
                </a:solidFill>
                <a:latin typeface="IBM Plex Sans Bold"/>
              </a:rPr>
              <a:t>&gt; Trilha: Cases &amp; Updates &amp; Security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152" y="6190312"/>
            <a:ext cx="8540848" cy="37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5"/>
              </a:lnSpc>
            </a:pPr>
            <a:r>
              <a:rPr lang="en-US" sz="2901">
                <a:solidFill>
                  <a:srgbClr val="38B6FF"/>
                </a:solidFill>
                <a:latin typeface="IBM Plex Sans Bold"/>
              </a:rPr>
              <a:t>&gt; Palestra: 16h30 | Code4D-Wizard e OTA...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327864"/>
            <a:ext cx="18288000" cy="149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2"/>
              </a:lnSpc>
              <a:spcBef>
                <a:spcPct val="0"/>
              </a:spcBef>
            </a:pPr>
            <a:r>
              <a:rPr lang="en-US" sz="8773">
                <a:solidFill>
                  <a:srgbClr val="000000"/>
                </a:solidFill>
                <a:latin typeface="IBM Plex Sans Bold"/>
              </a:rPr>
              <a:t>Objetivo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6296" y="4433237"/>
            <a:ext cx="16975408" cy="187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5400">
                <a:solidFill>
                  <a:srgbClr val="28211F"/>
                </a:solidFill>
                <a:latin typeface="IBM Plex Sans Bold"/>
              </a:rPr>
              <a:t>Despertar o interesse</a:t>
            </a:r>
            <a:r>
              <a:rPr lang="en-US" sz="5400">
                <a:solidFill>
                  <a:srgbClr val="28211F"/>
                </a:solidFill>
                <a:latin typeface="IBM Plex Sans"/>
              </a:rPr>
              <a:t> em </a:t>
            </a:r>
            <a:r>
              <a:rPr lang="en-US" sz="5400">
                <a:solidFill>
                  <a:srgbClr val="28211F"/>
                </a:solidFill>
                <a:latin typeface="IBM Plex Sans Bold"/>
              </a:rPr>
              <a:t>utilizar a OTA </a:t>
            </a:r>
            <a:r>
              <a:rPr lang="en-US" sz="5400">
                <a:solidFill>
                  <a:srgbClr val="28211F"/>
                </a:solidFill>
                <a:latin typeface="IBM Plex Sans"/>
              </a:rPr>
              <a:t>para desenvolvimento de </a:t>
            </a:r>
            <a:r>
              <a:rPr lang="en-US" sz="5400">
                <a:solidFill>
                  <a:srgbClr val="28211F"/>
                </a:solidFill>
                <a:latin typeface="IBM Plex Sans Bold"/>
              </a:rPr>
              <a:t>seus próprios</a:t>
            </a:r>
            <a:r>
              <a:rPr lang="en-US" sz="5400">
                <a:solidFill>
                  <a:srgbClr val="28211F"/>
                </a:solidFill>
                <a:latin typeface="IBM Plex Sans"/>
              </a:rPr>
              <a:t> recursos para a IDE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3045120"/>
            <a:ext cx="18288000" cy="304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2"/>
              </a:lnSpc>
              <a:spcBef>
                <a:spcPct val="0"/>
              </a:spcBef>
            </a:pPr>
            <a:r>
              <a:rPr lang="en-US" sz="8773">
                <a:solidFill>
                  <a:srgbClr val="000000"/>
                </a:solidFill>
                <a:latin typeface="IBM Plex Sans Bold"/>
              </a:rPr>
              <a:t>Exemplos de Wizards e Experts feitos utilizando OTA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7986" y="4114509"/>
            <a:ext cx="9580145" cy="5453757"/>
          </a:xfrm>
          <a:custGeom>
            <a:avLst/>
            <a:gdLst/>
            <a:ahLst/>
            <a:cxnLst/>
            <a:rect l="l" t="t" r="r" b="b"/>
            <a:pathLst>
              <a:path w="9580145" h="5453757">
                <a:moveTo>
                  <a:pt x="0" y="0"/>
                </a:moveTo>
                <a:lnTo>
                  <a:pt x="9580145" y="0"/>
                </a:lnTo>
                <a:lnTo>
                  <a:pt x="9580145" y="5453758"/>
                </a:lnTo>
                <a:lnTo>
                  <a:pt x="0" y="545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9528" y="297046"/>
            <a:ext cx="4030070" cy="9382125"/>
          </a:xfrm>
          <a:custGeom>
            <a:avLst/>
            <a:gdLst/>
            <a:ahLst/>
            <a:cxnLst/>
            <a:rect l="l" t="t" r="r" b="b"/>
            <a:pathLst>
              <a:path w="4030070" h="9382125">
                <a:moveTo>
                  <a:pt x="0" y="0"/>
                </a:moveTo>
                <a:lnTo>
                  <a:pt x="4030070" y="0"/>
                </a:lnTo>
                <a:lnTo>
                  <a:pt x="4030070" y="9382125"/>
                </a:lnTo>
                <a:lnTo>
                  <a:pt x="0" y="938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54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20205" y="297046"/>
            <a:ext cx="6525824" cy="3534295"/>
          </a:xfrm>
          <a:custGeom>
            <a:avLst/>
            <a:gdLst/>
            <a:ahLst/>
            <a:cxnLst/>
            <a:rect l="l" t="t" r="r" b="b"/>
            <a:pathLst>
              <a:path w="6525824" h="3534295">
                <a:moveTo>
                  <a:pt x="0" y="0"/>
                </a:moveTo>
                <a:lnTo>
                  <a:pt x="6525823" y="0"/>
                </a:lnTo>
                <a:lnTo>
                  <a:pt x="6525823" y="3534295"/>
                </a:lnTo>
                <a:lnTo>
                  <a:pt x="0" y="3534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664108" y="125232"/>
            <a:ext cx="6756097" cy="1622392"/>
            <a:chOff x="0" y="0"/>
            <a:chExt cx="9008129" cy="21631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3190" cy="2163190"/>
            </a:xfrm>
            <a:custGeom>
              <a:avLst/>
              <a:gdLst/>
              <a:ahLst/>
              <a:cxnLst/>
              <a:rect l="l" t="t" r="r" b="b"/>
              <a:pathLst>
                <a:path w="2163190" h="2163190">
                  <a:moveTo>
                    <a:pt x="0" y="0"/>
                  </a:moveTo>
                  <a:lnTo>
                    <a:pt x="2163190" y="0"/>
                  </a:lnTo>
                  <a:lnTo>
                    <a:pt x="2163190" y="2163190"/>
                  </a:lnTo>
                  <a:lnTo>
                    <a:pt x="0" y="2163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112390" y="-190500"/>
              <a:ext cx="6895740" cy="221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000000"/>
                  </a:solidFill>
                  <a:latin typeface="Be Vietnam Ultra-Bold"/>
                </a:rPr>
                <a:t>CnPack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1872" y="9764643"/>
            <a:ext cx="6109359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7" tooltip="https://cnpack.org/index.php?lang=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https://cnpack.org/index.php?lang=en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96824" y="1171575"/>
            <a:ext cx="9520300" cy="9032409"/>
            <a:chOff x="0" y="0"/>
            <a:chExt cx="12693733" cy="12043212"/>
          </a:xfrm>
        </p:grpSpPr>
        <p:sp>
          <p:nvSpPr>
            <p:cNvPr id="4" name="Freeform 4"/>
            <p:cNvSpPr/>
            <p:nvPr/>
          </p:nvSpPr>
          <p:spPr>
            <a:xfrm>
              <a:off x="5561696" y="101600"/>
              <a:ext cx="7132037" cy="1753937"/>
            </a:xfrm>
            <a:custGeom>
              <a:avLst/>
              <a:gdLst/>
              <a:ahLst/>
              <a:cxnLst/>
              <a:rect l="l" t="t" r="r" b="b"/>
              <a:pathLst>
                <a:path w="7132037" h="1753937">
                  <a:moveTo>
                    <a:pt x="0" y="0"/>
                  </a:moveTo>
                  <a:lnTo>
                    <a:pt x="7132037" y="0"/>
                  </a:lnTo>
                  <a:lnTo>
                    <a:pt x="7132037" y="1753937"/>
                  </a:lnTo>
                  <a:lnTo>
                    <a:pt x="0" y="1753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33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1123393" cy="12043212"/>
            </a:xfrm>
            <a:custGeom>
              <a:avLst/>
              <a:gdLst/>
              <a:ahLst/>
              <a:cxnLst/>
              <a:rect l="l" t="t" r="r" b="b"/>
              <a:pathLst>
                <a:path w="11123393" h="12043212">
                  <a:moveTo>
                    <a:pt x="0" y="0"/>
                  </a:moveTo>
                  <a:lnTo>
                    <a:pt x="11123393" y="0"/>
                  </a:lnTo>
                  <a:lnTo>
                    <a:pt x="11123393" y="12043212"/>
                  </a:lnTo>
                  <a:lnTo>
                    <a:pt x="0" y="1204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26504" y="-214036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GExperts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1872" y="9764643"/>
            <a:ext cx="4294951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5" tooltip="https://blog.dummzeuch.de/experimental-gexperts-version/gexperts-1-3-22-experimental-twm-2023-03-25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https://www.gexperts.org/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3191" y="1428750"/>
            <a:ext cx="10193654" cy="7788212"/>
          </a:xfrm>
          <a:custGeom>
            <a:avLst/>
            <a:gdLst/>
            <a:ahLst/>
            <a:cxnLst/>
            <a:rect l="l" t="t" r="r" b="b"/>
            <a:pathLst>
              <a:path w="10193654" h="7788212">
                <a:moveTo>
                  <a:pt x="0" y="0"/>
                </a:moveTo>
                <a:lnTo>
                  <a:pt x="10193654" y="0"/>
                </a:lnTo>
                <a:lnTo>
                  <a:pt x="10193654" y="7788212"/>
                </a:lnTo>
                <a:lnTo>
                  <a:pt x="0" y="7788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35722" y="1428750"/>
            <a:ext cx="7577313" cy="7788212"/>
          </a:xfrm>
          <a:custGeom>
            <a:avLst/>
            <a:gdLst/>
            <a:ahLst/>
            <a:cxnLst/>
            <a:rect l="l" t="t" r="r" b="b"/>
            <a:pathLst>
              <a:path w="7577313" h="7788212">
                <a:moveTo>
                  <a:pt x="0" y="0"/>
                </a:moveTo>
                <a:lnTo>
                  <a:pt x="7577312" y="0"/>
                </a:lnTo>
                <a:lnTo>
                  <a:pt x="7577312" y="7788212"/>
                </a:lnTo>
                <a:lnTo>
                  <a:pt x="0" y="7788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70402" y="-92533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Horse wizard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1872" y="9764643"/>
            <a:ext cx="6801175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5" tooltip="https://github.com/HashLoad/horse-wiz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https://github.com/HashLoad/horse-wizard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783</Words>
  <Application>Microsoft Office PowerPoint</Application>
  <PresentationFormat>Personalizar</PresentationFormat>
  <Paragraphs>155</Paragraphs>
  <Slides>46</Slides>
  <Notes>1</Notes>
  <HiddenSlides>0</HiddenSlides>
  <MMClips>15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6" baseType="lpstr">
      <vt:lpstr>Anton</vt:lpstr>
      <vt:lpstr>Arial</vt:lpstr>
      <vt:lpstr>IBM Plex Sans Bold</vt:lpstr>
      <vt:lpstr>Poppins Bold</vt:lpstr>
      <vt:lpstr>Be Vietnam Ultra-Bold</vt:lpstr>
      <vt:lpstr>Calibri</vt:lpstr>
      <vt:lpstr>IBM Plex Sans Italics</vt:lpstr>
      <vt:lpstr>IBM Plex Sans</vt:lpstr>
      <vt:lpstr>Inter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Code4D-Wizard e OTA</dc:title>
  <cp:lastModifiedBy>CesarBlue</cp:lastModifiedBy>
  <cp:revision>9</cp:revision>
  <dcterms:created xsi:type="dcterms:W3CDTF">2006-08-16T00:00:00Z</dcterms:created>
  <dcterms:modified xsi:type="dcterms:W3CDTF">2023-10-09T13:36:00Z</dcterms:modified>
  <dc:identifier>DAFs-QnEZkk</dc:identifier>
</cp:coreProperties>
</file>